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8" r:id="rId4"/>
    <p:sldId id="305" r:id="rId5"/>
    <p:sldId id="301" r:id="rId6"/>
    <p:sldId id="299" r:id="rId7"/>
    <p:sldId id="302" r:id="rId8"/>
    <p:sldId id="303" r:id="rId9"/>
    <p:sldId id="304" r:id="rId10"/>
    <p:sldId id="306" r:id="rId11"/>
    <p:sldId id="307" r:id="rId12"/>
    <p:sldId id="308" r:id="rId13"/>
    <p:sldId id="310" r:id="rId14"/>
    <p:sldId id="309" r:id="rId15"/>
    <p:sldId id="3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Donnelly" userId="5584a93033d8b548" providerId="LiveId" clId="{7A8FBCD6-C1BC-4E41-8AA3-32D6AA1AC7E2}"/>
    <pc:docChg chg="undo custSel addSld modSld">
      <pc:chgData name="Al Donnelly" userId="5584a93033d8b548" providerId="LiveId" clId="{7A8FBCD6-C1BC-4E41-8AA3-32D6AA1AC7E2}" dt="2024-06-21T01:42:57.591" v="5757" actId="20577"/>
      <pc:docMkLst>
        <pc:docMk/>
      </pc:docMkLst>
      <pc:sldChg chg="modSp mod">
        <pc:chgData name="Al Donnelly" userId="5584a93033d8b548" providerId="LiveId" clId="{7A8FBCD6-C1BC-4E41-8AA3-32D6AA1AC7E2}" dt="2024-06-21T01:03:00.714" v="3775" actId="20577"/>
        <pc:sldMkLst>
          <pc:docMk/>
          <pc:sldMk cId="319555165" sldId="256"/>
        </pc:sldMkLst>
        <pc:spChg chg="mod">
          <ac:chgData name="Al Donnelly" userId="5584a93033d8b548" providerId="LiveId" clId="{7A8FBCD6-C1BC-4E41-8AA3-32D6AA1AC7E2}" dt="2024-06-21T01:03:00.714" v="3775" actId="20577"/>
          <ac:spMkLst>
            <pc:docMk/>
            <pc:sldMk cId="319555165" sldId="256"/>
            <ac:spMk id="4" creationId="{4E6F991B-BA97-0ADA-39D1-C7262100637F}"/>
          </ac:spMkLst>
        </pc:spChg>
      </pc:sldChg>
      <pc:sldChg chg="modSp mod">
        <pc:chgData name="Al Donnelly" userId="5584a93033d8b548" providerId="LiveId" clId="{7A8FBCD6-C1BC-4E41-8AA3-32D6AA1AC7E2}" dt="2024-06-21T01:09:46.484" v="3922" actId="20577"/>
        <pc:sldMkLst>
          <pc:docMk/>
          <pc:sldMk cId="7750477" sldId="299"/>
        </pc:sldMkLst>
        <pc:spChg chg="mod">
          <ac:chgData name="Al Donnelly" userId="5584a93033d8b548" providerId="LiveId" clId="{7A8FBCD6-C1BC-4E41-8AA3-32D6AA1AC7E2}" dt="2024-06-21T00:37:01.029" v="2646" actId="20577"/>
          <ac:spMkLst>
            <pc:docMk/>
            <pc:sldMk cId="7750477" sldId="299"/>
            <ac:spMk id="2" creationId="{60C00404-4CA0-4B07-A160-F8111EBCDD68}"/>
          </ac:spMkLst>
        </pc:spChg>
        <pc:spChg chg="mod">
          <ac:chgData name="Al Donnelly" userId="5584a93033d8b548" providerId="LiveId" clId="{7A8FBCD6-C1BC-4E41-8AA3-32D6AA1AC7E2}" dt="2024-06-21T01:09:46.484" v="3922" actId="20577"/>
          <ac:spMkLst>
            <pc:docMk/>
            <pc:sldMk cId="7750477" sldId="299"/>
            <ac:spMk id="3" creationId="{6637E437-914C-49B9-9DEE-0313F87EAB0F}"/>
          </ac:spMkLst>
        </pc:spChg>
      </pc:sldChg>
      <pc:sldChg chg="modSp mod">
        <pc:chgData name="Al Donnelly" userId="5584a93033d8b548" providerId="LiveId" clId="{7A8FBCD6-C1BC-4E41-8AA3-32D6AA1AC7E2}" dt="2024-06-21T01:03:49.096" v="3784" actId="20577"/>
        <pc:sldMkLst>
          <pc:docMk/>
          <pc:sldMk cId="3662607089" sldId="300"/>
        </pc:sldMkLst>
        <pc:spChg chg="mod">
          <ac:chgData name="Al Donnelly" userId="5584a93033d8b548" providerId="LiveId" clId="{7A8FBCD6-C1BC-4E41-8AA3-32D6AA1AC7E2}" dt="2024-06-21T01:03:49.096" v="3784" actId="20577"/>
          <ac:spMkLst>
            <pc:docMk/>
            <pc:sldMk cId="3662607089" sldId="300"/>
            <ac:spMk id="3" creationId="{B25A6D7A-273E-49B1-BEE0-984D8A4F2437}"/>
          </ac:spMkLst>
        </pc:spChg>
      </pc:sldChg>
      <pc:sldChg chg="modSp mod">
        <pc:chgData name="Al Donnelly" userId="5584a93033d8b548" providerId="LiveId" clId="{7A8FBCD6-C1BC-4E41-8AA3-32D6AA1AC7E2}" dt="2024-06-21T01:07:37.328" v="3885" actId="20577"/>
        <pc:sldMkLst>
          <pc:docMk/>
          <pc:sldMk cId="2331048667" sldId="301"/>
        </pc:sldMkLst>
        <pc:spChg chg="mod">
          <ac:chgData name="Al Donnelly" userId="5584a93033d8b548" providerId="LiveId" clId="{7A8FBCD6-C1BC-4E41-8AA3-32D6AA1AC7E2}" dt="2024-06-21T00:31:33.977" v="2365" actId="20577"/>
          <ac:spMkLst>
            <pc:docMk/>
            <pc:sldMk cId="2331048667" sldId="301"/>
            <ac:spMk id="2" creationId="{CCBAF62B-A004-4838-A648-FCA25536E22A}"/>
          </ac:spMkLst>
        </pc:spChg>
        <pc:spChg chg="mod">
          <ac:chgData name="Al Donnelly" userId="5584a93033d8b548" providerId="LiveId" clId="{7A8FBCD6-C1BC-4E41-8AA3-32D6AA1AC7E2}" dt="2024-06-21T01:07:37.328" v="3885" actId="20577"/>
          <ac:spMkLst>
            <pc:docMk/>
            <pc:sldMk cId="2331048667" sldId="301"/>
            <ac:spMk id="3" creationId="{848F27EC-9572-4019-B5FD-33F23475648A}"/>
          </ac:spMkLst>
        </pc:spChg>
      </pc:sldChg>
      <pc:sldChg chg="modSp new mod">
        <pc:chgData name="Al Donnelly" userId="5584a93033d8b548" providerId="LiveId" clId="{7A8FBCD6-C1BC-4E41-8AA3-32D6AA1AC7E2}" dt="2024-06-21T01:12:24.934" v="4048" actId="20577"/>
        <pc:sldMkLst>
          <pc:docMk/>
          <pc:sldMk cId="846239279" sldId="303"/>
        </pc:sldMkLst>
        <pc:spChg chg="mod">
          <ac:chgData name="Al Donnelly" userId="5584a93033d8b548" providerId="LiveId" clId="{7A8FBCD6-C1BC-4E41-8AA3-32D6AA1AC7E2}" dt="2024-06-20T23:58:04.982" v="266" actId="20577"/>
          <ac:spMkLst>
            <pc:docMk/>
            <pc:sldMk cId="846239279" sldId="303"/>
            <ac:spMk id="2" creationId="{5E67E900-D615-4BF4-9500-33628F1530C2}"/>
          </ac:spMkLst>
        </pc:spChg>
        <pc:spChg chg="mod">
          <ac:chgData name="Al Donnelly" userId="5584a93033d8b548" providerId="LiveId" clId="{7A8FBCD6-C1BC-4E41-8AA3-32D6AA1AC7E2}" dt="2024-06-21T01:12:24.934" v="4048" actId="20577"/>
          <ac:spMkLst>
            <pc:docMk/>
            <pc:sldMk cId="846239279" sldId="303"/>
            <ac:spMk id="3" creationId="{601F8BC8-12A2-4D7B-9AE8-3B4A2406D1C4}"/>
          </ac:spMkLst>
        </pc:spChg>
      </pc:sldChg>
      <pc:sldChg chg="modSp new mod">
        <pc:chgData name="Al Donnelly" userId="5584a93033d8b548" providerId="LiveId" clId="{7A8FBCD6-C1BC-4E41-8AA3-32D6AA1AC7E2}" dt="2024-06-21T01:16:37.992" v="4271" actId="15"/>
        <pc:sldMkLst>
          <pc:docMk/>
          <pc:sldMk cId="1224399048" sldId="304"/>
        </pc:sldMkLst>
        <pc:spChg chg="mod">
          <ac:chgData name="Al Donnelly" userId="5584a93033d8b548" providerId="LiveId" clId="{7A8FBCD6-C1BC-4E41-8AA3-32D6AA1AC7E2}" dt="2024-06-21T00:41:08.585" v="2941" actId="313"/>
          <ac:spMkLst>
            <pc:docMk/>
            <pc:sldMk cId="1224399048" sldId="304"/>
            <ac:spMk id="2" creationId="{4F6AEA4F-A8DB-4485-95C3-1BD91C9BD972}"/>
          </ac:spMkLst>
        </pc:spChg>
        <pc:spChg chg="mod">
          <ac:chgData name="Al Donnelly" userId="5584a93033d8b548" providerId="LiveId" clId="{7A8FBCD6-C1BC-4E41-8AA3-32D6AA1AC7E2}" dt="2024-06-21T01:16:37.992" v="4271" actId="15"/>
          <ac:spMkLst>
            <pc:docMk/>
            <pc:sldMk cId="1224399048" sldId="304"/>
            <ac:spMk id="3" creationId="{E25B8701-C010-45BE-AB8B-17BA27AC04AE}"/>
          </ac:spMkLst>
        </pc:spChg>
      </pc:sldChg>
      <pc:sldChg chg="modSp new mod">
        <pc:chgData name="Al Donnelly" userId="5584a93033d8b548" providerId="LiveId" clId="{7A8FBCD6-C1BC-4E41-8AA3-32D6AA1AC7E2}" dt="2024-06-21T01:05:34.281" v="3823" actId="20577"/>
        <pc:sldMkLst>
          <pc:docMk/>
          <pc:sldMk cId="2558075844" sldId="305"/>
        </pc:sldMkLst>
        <pc:spChg chg="mod">
          <ac:chgData name="Al Donnelly" userId="5584a93033d8b548" providerId="LiveId" clId="{7A8FBCD6-C1BC-4E41-8AA3-32D6AA1AC7E2}" dt="2024-06-21T00:20:03.356" v="1649" actId="20577"/>
          <ac:spMkLst>
            <pc:docMk/>
            <pc:sldMk cId="2558075844" sldId="305"/>
            <ac:spMk id="2" creationId="{0A735428-3369-400F-89E0-F334C44B0F18}"/>
          </ac:spMkLst>
        </pc:spChg>
        <pc:spChg chg="mod">
          <ac:chgData name="Al Donnelly" userId="5584a93033d8b548" providerId="LiveId" clId="{7A8FBCD6-C1BC-4E41-8AA3-32D6AA1AC7E2}" dt="2024-06-21T01:05:34.281" v="3823" actId="20577"/>
          <ac:spMkLst>
            <pc:docMk/>
            <pc:sldMk cId="2558075844" sldId="305"/>
            <ac:spMk id="3" creationId="{38608914-EDA4-47AF-94A5-84B48315512B}"/>
          </ac:spMkLst>
        </pc:spChg>
      </pc:sldChg>
      <pc:sldChg chg="modSp new mod">
        <pc:chgData name="Al Donnelly" userId="5584a93033d8b548" providerId="LiveId" clId="{7A8FBCD6-C1BC-4E41-8AA3-32D6AA1AC7E2}" dt="2024-06-21T01:26:57.115" v="5073" actId="20577"/>
        <pc:sldMkLst>
          <pc:docMk/>
          <pc:sldMk cId="884299952" sldId="306"/>
        </pc:sldMkLst>
        <pc:spChg chg="mod">
          <ac:chgData name="Al Donnelly" userId="5584a93033d8b548" providerId="LiveId" clId="{7A8FBCD6-C1BC-4E41-8AA3-32D6AA1AC7E2}" dt="2024-06-21T01:18:22.767" v="4314" actId="313"/>
          <ac:spMkLst>
            <pc:docMk/>
            <pc:sldMk cId="884299952" sldId="306"/>
            <ac:spMk id="2" creationId="{2446976C-7ACA-480E-BC54-6A91AA755FCA}"/>
          </ac:spMkLst>
        </pc:spChg>
        <pc:spChg chg="mod">
          <ac:chgData name="Al Donnelly" userId="5584a93033d8b548" providerId="LiveId" clId="{7A8FBCD6-C1BC-4E41-8AA3-32D6AA1AC7E2}" dt="2024-06-21T01:26:57.115" v="5073" actId="20577"/>
          <ac:spMkLst>
            <pc:docMk/>
            <pc:sldMk cId="884299952" sldId="306"/>
            <ac:spMk id="3" creationId="{7DFDE40F-7A8D-46DB-8969-8EFB0750FC0A}"/>
          </ac:spMkLst>
        </pc:spChg>
      </pc:sldChg>
      <pc:sldChg chg="modSp new mod">
        <pc:chgData name="Al Donnelly" userId="5584a93033d8b548" providerId="LiveId" clId="{7A8FBCD6-C1BC-4E41-8AA3-32D6AA1AC7E2}" dt="2024-06-21T01:42:05.448" v="5730" actId="20577"/>
        <pc:sldMkLst>
          <pc:docMk/>
          <pc:sldMk cId="2440580207" sldId="307"/>
        </pc:sldMkLst>
        <pc:spChg chg="mod">
          <ac:chgData name="Al Donnelly" userId="5584a93033d8b548" providerId="LiveId" clId="{7A8FBCD6-C1BC-4E41-8AA3-32D6AA1AC7E2}" dt="2024-06-21T01:28:42.819" v="5104" actId="20577"/>
          <ac:spMkLst>
            <pc:docMk/>
            <pc:sldMk cId="2440580207" sldId="307"/>
            <ac:spMk id="2" creationId="{F236A45B-C2E6-4CE8-8968-7C8AC7050CFB}"/>
          </ac:spMkLst>
        </pc:spChg>
        <pc:spChg chg="mod">
          <ac:chgData name="Al Donnelly" userId="5584a93033d8b548" providerId="LiveId" clId="{7A8FBCD6-C1BC-4E41-8AA3-32D6AA1AC7E2}" dt="2024-06-21T01:42:05.448" v="5730" actId="20577"/>
          <ac:spMkLst>
            <pc:docMk/>
            <pc:sldMk cId="2440580207" sldId="307"/>
            <ac:spMk id="3" creationId="{95D42661-EFCF-4B56-9F91-A56E816604D7}"/>
          </ac:spMkLst>
        </pc:spChg>
      </pc:sldChg>
      <pc:sldChg chg="modSp new mod">
        <pc:chgData name="Al Donnelly" userId="5584a93033d8b548" providerId="LiveId" clId="{7A8FBCD6-C1BC-4E41-8AA3-32D6AA1AC7E2}" dt="2024-06-21T01:42:45.116" v="5748" actId="20577"/>
        <pc:sldMkLst>
          <pc:docMk/>
          <pc:sldMk cId="557071439" sldId="308"/>
        </pc:sldMkLst>
        <pc:spChg chg="mod">
          <ac:chgData name="Al Donnelly" userId="5584a93033d8b548" providerId="LiveId" clId="{7A8FBCD6-C1BC-4E41-8AA3-32D6AA1AC7E2}" dt="2024-06-21T01:42:45.116" v="5748" actId="20577"/>
          <ac:spMkLst>
            <pc:docMk/>
            <pc:sldMk cId="557071439" sldId="308"/>
            <ac:spMk id="2" creationId="{92FA7EF6-43B1-46D9-8956-0CFA46EF4564}"/>
          </ac:spMkLst>
        </pc:spChg>
      </pc:sldChg>
      <pc:sldChg chg="modSp new mod">
        <pc:chgData name="Al Donnelly" userId="5584a93033d8b548" providerId="LiveId" clId="{7A8FBCD6-C1BC-4E41-8AA3-32D6AA1AC7E2}" dt="2024-06-21T01:42:57.591" v="5757" actId="20577"/>
        <pc:sldMkLst>
          <pc:docMk/>
          <pc:sldMk cId="3297777632" sldId="309"/>
        </pc:sldMkLst>
        <pc:spChg chg="mod">
          <ac:chgData name="Al Donnelly" userId="5584a93033d8b548" providerId="LiveId" clId="{7A8FBCD6-C1BC-4E41-8AA3-32D6AA1AC7E2}" dt="2024-06-21T01:42:57.591" v="5757" actId="20577"/>
          <ac:spMkLst>
            <pc:docMk/>
            <pc:sldMk cId="3297777632" sldId="309"/>
            <ac:spMk id="2" creationId="{FD51253D-4019-4265-BEFC-BF88CEB401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99EAF-9C6A-4976-F2A9-0A71A6956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B7ECF-51BB-0B9F-5512-7B51DCA59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1C002-1277-382C-1F01-B8C56C10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74642-4252-920A-4E5F-95EB6543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29EC3-E7E8-2335-F1B7-06A5FA10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5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2E3E-3EAD-DCF4-6C93-A7F6EA8F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F68C3-EB20-798F-3410-73EF77794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02E0C-4361-6797-1F5A-FDEFF8F0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62A6B-2707-02D9-D721-99E111BE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EE4BB-8ACF-8009-416E-9692A66F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5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C8903A-8D3F-B239-0EF2-87635780D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163DA-8C38-E684-9166-F8B108FE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38D9A-DA95-A647-3C6F-395D5D70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772FD-FE5E-9B58-0A7F-36A572DD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01DDB-07CA-B7AB-13DD-84CEAED3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6E0E-2F51-E81B-09DE-C86F0A8E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E15E7-95F2-5A73-2CF5-B4FD64D08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2A68-05E7-A7D9-555F-15B459BF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2DCEA-CFFE-85DA-5DC1-7034196AB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7EAFE-4ADD-A561-4642-C4AB23C3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8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563D0-547A-0EA5-1581-6D8E18201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875A4-C7BE-3C40-EE92-E99B822B5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6FB27-CAA8-0588-C0B5-8DAFC254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2DB25-FF7D-7332-FEE0-C1C6D9E1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EF737-4A28-AF44-3603-B76AFFB0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7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4F18A-AD16-CBB0-BA88-71A8FA744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E243-82F6-CD8E-D315-A43F4DD28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20B36-6BA6-A638-8AD4-C1F402501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56FB7-A66D-344F-CCDD-21F8576A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D869C-F79C-D40D-A5C0-2CAABFD3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A42B0-3FB3-E253-DA4A-53215471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6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46AD-DAE9-3604-535E-E8B56D8B2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DBC76-71FE-ED56-881A-A647F6BBB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D7343-EC5C-ED2C-6D43-317E94250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2F9D9F-643C-F70C-91D2-167CF5352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F688B5-670E-160B-9F69-81E76ADD0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CA75F-ADEB-81E1-A64E-372634A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A0F2A0-B492-626C-3BE9-4BD55BE9C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047F36-2E23-3FAD-9B60-AFECADC5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0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EFF6-36E1-573E-1C78-B913D3C98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62EA4-D3E7-A1B4-F6D5-41B02D9A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C044D-F0E6-D4F0-6B83-052D39B2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C149D-672A-DE40-6A27-E2621B0B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FAC887-6B71-210B-DED6-87DF718D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A506A-ED03-73F3-46EA-6A2E8552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E9B24-547A-49F9-E1A9-2BAAA0DE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22EC1-E641-F2F4-999F-AF926909E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5A378-0835-F54C-3949-1EE9B3D0F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5778D-BCC3-4335-4D47-9A90A2BEB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95298-7A51-981D-9F6E-47C79FD3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A3D54-C986-E5F1-DED8-DC636FA4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3BD9E-4772-5755-4203-79BD9F83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6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1070-BC21-563F-C48D-94C8E2D71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96836D-2E0F-BB04-7265-181D4C654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B8148-9712-F712-C89F-B33C7EF70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7E499-64B3-26A8-AB9B-D03EA99D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09073-2BCD-2A70-8CEB-9E0B3C15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6B5EF-AB06-007A-A542-DC96F75C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0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41169-BDE5-825C-8501-82183459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E10D2-B55C-FA8E-ECCF-75D65486A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84303-D606-A0C4-1A9E-3D5A5C987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5022D-2146-40E5-AE65-145E3AC1565C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7DDE5-D6E2-2851-04FA-28890D6CC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A7FB6-C9B5-FAF6-E40D-809C48BB4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9F53-42E9-42C7-8079-9F8D5664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rasci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6F991B-BA97-0ADA-39D1-C7262100637F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34580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  <a:p>
            <a:r>
              <a:rPr lang="en-US" dirty="0"/>
              <a:t>TeraSci Test Systems</a:t>
            </a:r>
          </a:p>
          <a:p>
            <a:r>
              <a:rPr lang="en-US" dirty="0"/>
              <a:t>Site Communication Outline</a:t>
            </a:r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E7456D3D-699C-F3D4-5CC4-F9480D06A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23" y="281782"/>
            <a:ext cx="10284454" cy="135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91DABE-414E-E3B4-79F6-46696C37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319555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976C-7ACA-480E-BC54-6A91AA75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TeraSci Test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DE40F-7A8D-46DB-8969-8EFB0750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achieve High Volume, High Quality, Low Cost</a:t>
            </a:r>
          </a:p>
          <a:p>
            <a:pPr lvl="1"/>
            <a:r>
              <a:rPr lang="en-US" dirty="0"/>
              <a:t>Systems must be managed via a Database</a:t>
            </a:r>
          </a:p>
          <a:p>
            <a:pPr lvl="2"/>
            <a:r>
              <a:rPr lang="en-US" dirty="0"/>
              <a:t>There is never enough data to solve every issue</a:t>
            </a:r>
          </a:p>
          <a:p>
            <a:pPr lvl="2"/>
            <a:r>
              <a:rPr lang="en-US" dirty="0"/>
              <a:t>Test platforms are data collection systems</a:t>
            </a:r>
          </a:p>
          <a:p>
            <a:pPr lvl="2"/>
            <a:r>
              <a:rPr lang="en-US" dirty="0"/>
              <a:t>Most software updates are to collect additional data</a:t>
            </a:r>
          </a:p>
          <a:p>
            <a:pPr lvl="1"/>
            <a:r>
              <a:rPr lang="en-US" dirty="0"/>
              <a:t>Test Platforms must be at the same revision levels WW</a:t>
            </a:r>
          </a:p>
          <a:p>
            <a:pPr lvl="2"/>
            <a:r>
              <a:rPr lang="en-US" dirty="0"/>
              <a:t>Updates of Software and Parametric tables must be automated</a:t>
            </a:r>
          </a:p>
          <a:p>
            <a:pPr lvl="1"/>
            <a:r>
              <a:rPr lang="en-US" dirty="0"/>
              <a:t>WW data must be aggregated to a single DB</a:t>
            </a:r>
          </a:p>
          <a:p>
            <a:pPr lvl="2"/>
            <a:r>
              <a:rPr lang="en-US" dirty="0"/>
              <a:t>Data mining must be proactive and automated</a:t>
            </a:r>
          </a:p>
          <a:p>
            <a:pPr lvl="1"/>
            <a:r>
              <a:rPr lang="en-US" dirty="0"/>
              <a:t>Final Pass / Fail criteria &amp; disposition must be DB controlled</a:t>
            </a:r>
          </a:p>
          <a:p>
            <a:pPr lvl="2"/>
            <a:r>
              <a:rPr lang="en-US" dirty="0"/>
              <a:t>Operator decisions must be minimized 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9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6A45B-C2E6-4CE8-8968-7C8AC705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Commodity Level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42661-EFCF-4B56-9F91-A56E8166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commodity must have unique reports</a:t>
            </a:r>
          </a:p>
          <a:p>
            <a:pPr lvl="1"/>
            <a:r>
              <a:rPr lang="en-US" dirty="0"/>
              <a:t>Automated reports to be proactive</a:t>
            </a:r>
          </a:p>
          <a:p>
            <a:pPr lvl="2"/>
            <a:r>
              <a:rPr lang="en-US" dirty="0"/>
              <a:t>Test Hardware Health Monitoring</a:t>
            </a:r>
          </a:p>
          <a:p>
            <a:pPr lvl="2"/>
            <a:r>
              <a:rPr lang="en-US" dirty="0"/>
              <a:t>Test software detected faults</a:t>
            </a:r>
          </a:p>
          <a:p>
            <a:pPr lvl="2"/>
            <a:r>
              <a:rPr lang="en-US" dirty="0"/>
              <a:t>Operator Productivity and Quality</a:t>
            </a:r>
          </a:p>
          <a:p>
            <a:pPr lvl="2"/>
            <a:r>
              <a:rPr lang="en-US" dirty="0"/>
              <a:t>Yield Analysis &amp; FA must be very detailed</a:t>
            </a:r>
          </a:p>
          <a:p>
            <a:pPr lvl="3"/>
            <a:r>
              <a:rPr lang="en-US" dirty="0"/>
              <a:t>Generalized Yields for day to day tracking</a:t>
            </a:r>
          </a:p>
          <a:p>
            <a:pPr lvl="3"/>
            <a:r>
              <a:rPr lang="en-US" dirty="0"/>
              <a:t>Detailed analysis by pareto </a:t>
            </a:r>
          </a:p>
          <a:p>
            <a:pPr lvl="1"/>
            <a:r>
              <a:rPr lang="en-US" dirty="0"/>
              <a:t>Standard reports for engineering review</a:t>
            </a:r>
          </a:p>
          <a:p>
            <a:pPr lvl="1"/>
            <a:r>
              <a:rPr lang="en-US" dirty="0"/>
              <a:t>Ad-Hoc reports to deep dives</a:t>
            </a:r>
          </a:p>
          <a:p>
            <a:pPr lvl="3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8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A7EF6-43B1-46D9-8956-0CFA46EF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Controls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E873-A6FD-422C-95D3-5EED8D698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revisions the same across all sites/customers/platforms</a:t>
            </a:r>
          </a:p>
          <a:p>
            <a:r>
              <a:rPr lang="en-US" dirty="0"/>
              <a:t>Binary code revision controls for TeraSci hardware</a:t>
            </a:r>
          </a:p>
          <a:p>
            <a:r>
              <a:rPr lang="en-US" dirty="0"/>
              <a:t>Firmware revision controls for commodities (Drives, Phones, Motherboards, etc.)</a:t>
            </a:r>
          </a:p>
          <a:p>
            <a:r>
              <a:rPr lang="en-US" dirty="0"/>
              <a:t>Project (Whole Unit, MAC, Phones, PXE, Android, Busy Bee, Mobile, Debian) Git Controls</a:t>
            </a:r>
          </a:p>
          <a:p>
            <a:r>
              <a:rPr lang="en-US" dirty="0"/>
              <a:t>AVL (PID, MPN, CPN, HP PN, Lenovo PN, etc.)</a:t>
            </a:r>
          </a:p>
          <a:p>
            <a:r>
              <a:rPr lang="en-US" dirty="0"/>
              <a:t>Hardware Revisions, Date Code &amp; Lot Code Checks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7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A7EF6-43B1-46D9-8956-0CFA46EF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Analysis &amp;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E873-A6FD-422C-95D3-5EED8D698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0 Yield &amp; Low Yield checks</a:t>
            </a:r>
          </a:p>
          <a:p>
            <a:r>
              <a:rPr lang="en-US" dirty="0"/>
              <a:t>High DNR checks</a:t>
            </a:r>
          </a:p>
          <a:p>
            <a:r>
              <a:rPr lang="en-US" dirty="0"/>
              <a:t>FW revisions vs Master Data</a:t>
            </a:r>
          </a:p>
          <a:p>
            <a:r>
              <a:rPr lang="en-US" dirty="0"/>
              <a:t>Master Data cross validation (Central vs Site)</a:t>
            </a:r>
          </a:p>
          <a:p>
            <a:r>
              <a:rPr lang="en-US" dirty="0"/>
              <a:t>Routing Checks (FGI, DGI, Scrap, OOW, etc.)</a:t>
            </a:r>
          </a:p>
          <a:p>
            <a:r>
              <a:rPr lang="en-US" dirty="0"/>
              <a:t>DMESG, FTP, Hardware/Software Health Monitoring, RAID Health</a:t>
            </a:r>
          </a:p>
          <a:p>
            <a:r>
              <a:rPr lang="en-US" dirty="0"/>
              <a:t>Logs analysis (Watcher, FTP, Drive, etc.)</a:t>
            </a:r>
          </a:p>
          <a:p>
            <a:r>
              <a:rPr lang="en-US" dirty="0"/>
              <a:t>Weekly/Monthly Yield Trends</a:t>
            </a:r>
          </a:p>
          <a:p>
            <a:r>
              <a:rPr lang="en-US" dirty="0"/>
              <a:t>Test Station / Port Failure Rates</a:t>
            </a:r>
          </a:p>
          <a:p>
            <a:r>
              <a:rPr lang="en-US" dirty="0"/>
              <a:t>Operator Comments &amp; Pass/Fail Rates</a:t>
            </a:r>
          </a:p>
        </p:txBody>
      </p:sp>
    </p:spTree>
    <p:extLst>
      <p:ext uri="{BB962C8B-B14F-4D97-AF65-F5344CB8AC3E}">
        <p14:creationId xmlns:p14="http://schemas.microsoft.com/office/powerpoint/2010/main" val="1223091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253D-4019-4265-BEFC-BF88CEB40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WIP 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B404-0C97-463A-97F1-990988FDE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Customer Specific Requirements</a:t>
            </a:r>
          </a:p>
          <a:p>
            <a:r>
              <a:rPr lang="en-US" dirty="0"/>
              <a:t>Serial Number Validation (internal vs external check, format, matches test)</a:t>
            </a:r>
          </a:p>
          <a:p>
            <a:r>
              <a:rPr lang="en-US" dirty="0"/>
              <a:t>Fraud Checks</a:t>
            </a:r>
          </a:p>
          <a:p>
            <a:r>
              <a:rPr lang="en-US" dirty="0"/>
              <a:t>Repeat Returns</a:t>
            </a:r>
          </a:p>
          <a:p>
            <a:r>
              <a:rPr lang="en-US" dirty="0"/>
              <a:t>Generate Flat Files (CSV, XML, etc.) and System Link requirements</a:t>
            </a:r>
          </a:p>
          <a:p>
            <a:r>
              <a:rPr lang="en-US" dirty="0"/>
              <a:t>Forced Routing (can’t route a fail as a pass, or untested part)</a:t>
            </a:r>
          </a:p>
          <a:p>
            <a:r>
              <a:rPr lang="en-US" dirty="0"/>
              <a:t>Proper Tester (SAS vs SATA vs NVME) – Similar connectors, different platforms</a:t>
            </a:r>
          </a:p>
          <a:p>
            <a:r>
              <a:rPr lang="en-US" dirty="0"/>
              <a:t>Ensure all data collected and in proper format</a:t>
            </a:r>
          </a:p>
          <a:p>
            <a:r>
              <a:rPr lang="en-US" dirty="0"/>
              <a:t>Validation against Master Data</a:t>
            </a:r>
          </a:p>
          <a:p>
            <a:r>
              <a:rPr lang="en-US" dirty="0"/>
              <a:t>SSD Life / Wear Check (in addition to the test)</a:t>
            </a:r>
          </a:p>
          <a:p>
            <a:r>
              <a:rPr lang="en-US" dirty="0"/>
              <a:t>Automated QA</a:t>
            </a:r>
          </a:p>
          <a:p>
            <a:r>
              <a:rPr lang="en-US" dirty="0"/>
              <a:t>Engineering Holds (Failure Analysis, Investigations, etc.)</a:t>
            </a:r>
          </a:p>
          <a:p>
            <a:r>
              <a:rPr lang="en-US" dirty="0"/>
              <a:t>Customer Captures</a:t>
            </a:r>
          </a:p>
          <a:p>
            <a:r>
              <a:rPr lang="en-US" dirty="0"/>
              <a:t>Final VMI (Visual Mechanical Inspection)</a:t>
            </a:r>
          </a:p>
          <a:p>
            <a:r>
              <a:rPr lang="en-US" dirty="0"/>
              <a:t>Produce Erase Record for Storage Commodities</a:t>
            </a:r>
          </a:p>
        </p:txBody>
      </p:sp>
    </p:spTree>
    <p:extLst>
      <p:ext uri="{BB962C8B-B14F-4D97-AF65-F5344CB8AC3E}">
        <p14:creationId xmlns:p14="http://schemas.microsoft.com/office/powerpoint/2010/main" val="3297777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253D-4019-4265-BEFC-BF88CEB40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Datamart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B404-0C97-463A-97F1-990988FDE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Sites / Customers upload </a:t>
            </a:r>
            <a:r>
              <a:rPr lang="en-US" u="sng" dirty="0"/>
              <a:t>3</a:t>
            </a:r>
            <a:r>
              <a:rPr lang="en-US" u="sng" baseline="30000" dirty="0"/>
              <a:t>rd</a:t>
            </a:r>
            <a:r>
              <a:rPr lang="en-US" u="sng" dirty="0"/>
              <a:t> Party (non-TeraSci) data</a:t>
            </a:r>
          </a:p>
          <a:p>
            <a:pPr lvl="1"/>
            <a:r>
              <a:rPr lang="en-US" dirty="0"/>
              <a:t>Data Destruction, Receiving, DOA, Customer Calls, etc. </a:t>
            </a:r>
          </a:p>
          <a:p>
            <a:r>
              <a:rPr lang="en-US" dirty="0"/>
              <a:t>TeraSci performs validation – rules based processing</a:t>
            </a:r>
          </a:p>
          <a:p>
            <a:pPr lvl="1"/>
            <a:r>
              <a:rPr lang="en-US" dirty="0"/>
              <a:t>Reject bad records, must be re-uploaded</a:t>
            </a:r>
          </a:p>
          <a:p>
            <a:pPr lvl="2"/>
            <a:r>
              <a:rPr lang="en-US" dirty="0"/>
              <a:t>Error messages/reasons with details</a:t>
            </a:r>
          </a:p>
          <a:p>
            <a:pPr lvl="1"/>
            <a:r>
              <a:rPr lang="en-US" dirty="0"/>
              <a:t>Accept good records, move from Stage to Production (accessible on TeraSci Portal)</a:t>
            </a:r>
          </a:p>
          <a:p>
            <a:r>
              <a:rPr lang="en-US" dirty="0"/>
              <a:t>Maintain contact lists</a:t>
            </a:r>
          </a:p>
          <a:p>
            <a:r>
              <a:rPr lang="en-US" dirty="0"/>
              <a:t>Provide regular checks (e.g. monthly uploads, missing uploads, summaries of uploads)</a:t>
            </a:r>
          </a:p>
          <a:p>
            <a:r>
              <a:rPr lang="en-US" dirty="0"/>
              <a:t>Link 3</a:t>
            </a:r>
            <a:r>
              <a:rPr lang="en-US" baseline="30000" dirty="0"/>
              <a:t>rd</a:t>
            </a:r>
            <a:r>
              <a:rPr lang="en-US" dirty="0"/>
              <a:t> Party data to TeraSci Data</a:t>
            </a:r>
          </a:p>
          <a:p>
            <a:r>
              <a:rPr lang="en-US" dirty="0"/>
              <a:t>End to End Analysis</a:t>
            </a:r>
          </a:p>
          <a:p>
            <a:r>
              <a:rPr lang="en-US" dirty="0"/>
              <a:t>Raw Reports</a:t>
            </a:r>
          </a:p>
          <a:p>
            <a:r>
              <a:rPr lang="en-US" dirty="0"/>
              <a:t>Customer Reports</a:t>
            </a:r>
          </a:p>
          <a:p>
            <a:r>
              <a:rPr lang="en-US" dirty="0"/>
              <a:t>OLAP Cube Available</a:t>
            </a:r>
          </a:p>
          <a:p>
            <a:r>
              <a:rPr lang="en-US" dirty="0"/>
              <a:t>API Access Available</a:t>
            </a:r>
          </a:p>
          <a:p>
            <a:r>
              <a:rPr lang="en-US" dirty="0"/>
              <a:t>SQL Read Only Access Available</a:t>
            </a:r>
          </a:p>
          <a:p>
            <a:r>
              <a:rPr lang="en-US" dirty="0"/>
              <a:t>24/7 Access</a:t>
            </a:r>
          </a:p>
        </p:txBody>
      </p:sp>
    </p:spTree>
    <p:extLst>
      <p:ext uri="{BB962C8B-B14F-4D97-AF65-F5344CB8AC3E}">
        <p14:creationId xmlns:p14="http://schemas.microsoft.com/office/powerpoint/2010/main" val="339189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C0FF5-167D-4850-8F68-D1290A9FB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TeraSci Internet Infrastructure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A6D7A-273E-49B1-BEE0-984D8A4F2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TeraSci currently supports over 50 WW sites</a:t>
            </a:r>
          </a:p>
          <a:p>
            <a:pPr lvl="1"/>
            <a:r>
              <a:rPr lang="en-US" dirty="0"/>
              <a:t>Each site connect back to TeraSci via the Internet</a:t>
            </a:r>
          </a:p>
          <a:p>
            <a:pPr lvl="2"/>
            <a:r>
              <a:rPr lang="en-US" dirty="0"/>
              <a:t>Each site has its own independent Server</a:t>
            </a:r>
          </a:p>
          <a:p>
            <a:pPr lvl="2"/>
            <a:r>
              <a:rPr lang="en-US" dirty="0"/>
              <a:t>See slide Internet WAN Traffic for our security model</a:t>
            </a:r>
          </a:p>
          <a:p>
            <a:pPr lvl="1"/>
            <a:r>
              <a:rPr lang="en-US" dirty="0"/>
              <a:t>The Site Server supports any number of test platforms</a:t>
            </a:r>
          </a:p>
          <a:p>
            <a:pPr lvl="2"/>
            <a:r>
              <a:rPr lang="en-US" dirty="0"/>
              <a:t>Sites can be 1 test platform to as many as needed</a:t>
            </a:r>
          </a:p>
          <a:p>
            <a:pPr lvl="2"/>
            <a:r>
              <a:rPr lang="en-US" dirty="0"/>
              <a:t>See individual PPT’s for each Platform details</a:t>
            </a:r>
          </a:p>
          <a:p>
            <a:r>
              <a:rPr lang="en-US" dirty="0"/>
              <a:t>TeraSci HQ server farm supports</a:t>
            </a:r>
          </a:p>
          <a:p>
            <a:pPr lvl="1"/>
            <a:r>
              <a:rPr lang="en-US" dirty="0"/>
              <a:t>DB Central – see slide DB Central for details</a:t>
            </a:r>
          </a:p>
          <a:p>
            <a:pPr lvl="1"/>
            <a:r>
              <a:rPr lang="en-US" dirty="0"/>
              <a:t>TeraSci Portal – see slide TeraSci Portal for details</a:t>
            </a:r>
          </a:p>
          <a:p>
            <a:pPr lvl="1"/>
            <a:endParaRPr lang="en-US" dirty="0"/>
          </a:p>
          <a:p>
            <a:pPr algn="just"/>
            <a:r>
              <a:rPr lang="en-US" dirty="0"/>
              <a:t>See the diagram below for a overview schematic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C15FA-00EF-4149-FB81-83487AE7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366260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TeraSci Internet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699" y="1739004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Flowchart: Process 2"/>
          <p:cNvSpPr>
            <a:spLocks noChangeArrowheads="1"/>
          </p:cNvSpPr>
          <p:nvPr/>
        </p:nvSpPr>
        <p:spPr bwMode="auto">
          <a:xfrm>
            <a:off x="2849560" y="1821379"/>
            <a:ext cx="1109663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" panose="020B0604020202020204" pitchFamily="34" charset="0"/>
              </a:rPr>
              <a:t>TS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" panose="020B0604020202020204" pitchFamily="34" charset="0"/>
              </a:rPr>
              <a:t>Engineering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Flowchart: Process 3"/>
          <p:cNvSpPr>
            <a:spLocks noChangeArrowheads="1"/>
          </p:cNvSpPr>
          <p:nvPr/>
        </p:nvSpPr>
        <p:spPr bwMode="auto">
          <a:xfrm>
            <a:off x="5110447" y="1790906"/>
            <a:ext cx="126365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Test Record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 Database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lowchart: Process 4"/>
          <p:cNvSpPr>
            <a:spLocks noChangeArrowheads="1"/>
          </p:cNvSpPr>
          <p:nvPr/>
        </p:nvSpPr>
        <p:spPr bwMode="auto">
          <a:xfrm>
            <a:off x="4151648" y="3821589"/>
            <a:ext cx="3601702" cy="5578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TeraSci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 DB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owchart: Process 6"/>
          <p:cNvSpPr>
            <a:spLocks noChangeArrowheads="1"/>
          </p:cNvSpPr>
          <p:nvPr/>
        </p:nvSpPr>
        <p:spPr bwMode="auto">
          <a:xfrm>
            <a:off x="2849560" y="5564188"/>
            <a:ext cx="91440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Flowchart: Process 7"/>
          <p:cNvSpPr>
            <a:spLocks noChangeArrowheads="1"/>
          </p:cNvSpPr>
          <p:nvPr/>
        </p:nvSpPr>
        <p:spPr bwMode="auto">
          <a:xfrm>
            <a:off x="4582669" y="5584590"/>
            <a:ext cx="91440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Flowchart: Process 8"/>
          <p:cNvSpPr>
            <a:spLocks noChangeArrowheads="1"/>
          </p:cNvSpPr>
          <p:nvPr/>
        </p:nvSpPr>
        <p:spPr bwMode="auto">
          <a:xfrm>
            <a:off x="6335185" y="5546939"/>
            <a:ext cx="91440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lowchart: Process 9"/>
          <p:cNvSpPr>
            <a:spLocks noChangeArrowheads="1"/>
          </p:cNvSpPr>
          <p:nvPr/>
        </p:nvSpPr>
        <p:spPr bwMode="auto">
          <a:xfrm>
            <a:off x="8060539" y="5546938"/>
            <a:ext cx="91440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eft Arrow 14"/>
          <p:cNvSpPr/>
          <p:nvPr/>
        </p:nvSpPr>
        <p:spPr>
          <a:xfrm rot="5400000">
            <a:off x="5733115" y="4387166"/>
            <a:ext cx="501650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Left Arrow 15"/>
          <p:cNvSpPr/>
          <p:nvPr/>
        </p:nvSpPr>
        <p:spPr>
          <a:xfrm rot="16200000">
            <a:off x="3082890" y="5114510"/>
            <a:ext cx="447740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Left Arrow 16"/>
          <p:cNvSpPr/>
          <p:nvPr/>
        </p:nvSpPr>
        <p:spPr>
          <a:xfrm rot="16200000">
            <a:off x="4785714" y="5144651"/>
            <a:ext cx="508023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Left Arrow 17"/>
          <p:cNvSpPr/>
          <p:nvPr/>
        </p:nvSpPr>
        <p:spPr>
          <a:xfrm rot="16200000">
            <a:off x="6538703" y="5068254"/>
            <a:ext cx="507363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Left Arrow 18"/>
          <p:cNvSpPr/>
          <p:nvPr/>
        </p:nvSpPr>
        <p:spPr>
          <a:xfrm rot="16200000">
            <a:off x="8271668" y="5068252"/>
            <a:ext cx="507364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Left Arrow 19"/>
          <p:cNvSpPr/>
          <p:nvPr/>
        </p:nvSpPr>
        <p:spPr>
          <a:xfrm rot="5400000">
            <a:off x="3052424" y="2515434"/>
            <a:ext cx="647065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Left Arrow 20"/>
          <p:cNvSpPr/>
          <p:nvPr/>
        </p:nvSpPr>
        <p:spPr>
          <a:xfrm rot="5400000">
            <a:off x="5476598" y="2468549"/>
            <a:ext cx="553296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Left Arrow 21"/>
          <p:cNvSpPr/>
          <p:nvPr/>
        </p:nvSpPr>
        <p:spPr>
          <a:xfrm rot="16200000">
            <a:off x="5644771" y="3240166"/>
            <a:ext cx="678339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257551" y="2991032"/>
            <a:ext cx="4641544" cy="2945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181350" y="4869579"/>
            <a:ext cx="5467350" cy="263774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Flowchart: Process 3"/>
          <p:cNvSpPr>
            <a:spLocks noChangeArrowheads="1"/>
          </p:cNvSpPr>
          <p:nvPr/>
        </p:nvSpPr>
        <p:spPr bwMode="auto">
          <a:xfrm>
            <a:off x="7121525" y="1821378"/>
            <a:ext cx="1263650" cy="612775"/>
          </a:xfrm>
          <a:prstGeom prst="flowChart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Customer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Portal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Left Arrow 27"/>
          <p:cNvSpPr/>
          <p:nvPr/>
        </p:nvSpPr>
        <p:spPr>
          <a:xfrm rot="5400000">
            <a:off x="7463634" y="2468550"/>
            <a:ext cx="553296" cy="484505"/>
          </a:xfrm>
          <a:prstGeom prst="lef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92B4B9-6CA2-E441-ED16-0DD42C56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05442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5428-3369-400F-89E0-F334C44B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TeraSci DB Central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08914-EDA4-47AF-94A5-84B483155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 Central is a collection of servers at HQ</a:t>
            </a:r>
          </a:p>
          <a:p>
            <a:pPr lvl="1"/>
            <a:r>
              <a:rPr lang="en-US" dirty="0"/>
              <a:t>This includes:</a:t>
            </a:r>
          </a:p>
          <a:p>
            <a:pPr lvl="2"/>
            <a:r>
              <a:rPr lang="en-US" dirty="0"/>
              <a:t>Physical Servers</a:t>
            </a:r>
          </a:p>
          <a:p>
            <a:pPr lvl="2"/>
            <a:r>
              <a:rPr lang="en-US" dirty="0"/>
              <a:t>Virtual Servers</a:t>
            </a:r>
          </a:p>
          <a:p>
            <a:pPr lvl="2"/>
            <a:r>
              <a:rPr lang="en-US" dirty="0"/>
              <a:t>Linux Containers</a:t>
            </a:r>
          </a:p>
          <a:p>
            <a:pPr lvl="2"/>
            <a:r>
              <a:rPr lang="en-US" dirty="0"/>
              <a:t>Storage servers</a:t>
            </a:r>
          </a:p>
          <a:p>
            <a:pPr lvl="1"/>
            <a:r>
              <a:rPr lang="en-US" dirty="0"/>
              <a:t>Site Data is R-sync’d to DB Central in real time</a:t>
            </a:r>
          </a:p>
          <a:p>
            <a:pPr lvl="1"/>
            <a:r>
              <a:rPr lang="en-US" dirty="0"/>
              <a:t>TeraSci proprietary software package </a:t>
            </a:r>
            <a:r>
              <a:rPr lang="en-US" dirty="0" err="1"/>
              <a:t>tsTracker</a:t>
            </a:r>
            <a:endParaRPr lang="en-US" dirty="0"/>
          </a:p>
          <a:p>
            <a:pPr lvl="2"/>
            <a:r>
              <a:rPr lang="en-US" dirty="0"/>
              <a:t>Manages all data from the sites to an aggregated SQL DB</a:t>
            </a:r>
          </a:p>
          <a:p>
            <a:pPr lvl="2"/>
            <a:r>
              <a:rPr lang="en-US" dirty="0"/>
              <a:t>Hosts the TeraSci Portal for customer access</a:t>
            </a:r>
          </a:p>
          <a:p>
            <a:pPr lvl="2"/>
            <a:r>
              <a:rPr lang="en-US" dirty="0"/>
              <a:t>Scrubs and validates hosted data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7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F62B-A004-4838-A648-FCA25536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TeraSci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F27EC-9572-4019-B5FD-33F234756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TeraSci Portal (</a:t>
            </a:r>
            <a:r>
              <a:rPr lang="en-US" dirty="0">
                <a:hlinkClick r:id="rId2"/>
              </a:rPr>
              <a:t>www.terasci.com</a:t>
            </a:r>
            <a:r>
              <a:rPr lang="en-US" dirty="0"/>
              <a:t> /portal)</a:t>
            </a:r>
          </a:p>
          <a:p>
            <a:pPr lvl="1"/>
            <a:r>
              <a:rPr lang="en-US" dirty="0"/>
              <a:t>The Portal provides a 24/7 access to the relevant data</a:t>
            </a:r>
          </a:p>
          <a:p>
            <a:pPr lvl="3"/>
            <a:r>
              <a:rPr lang="en-US" dirty="0"/>
              <a:t>Our Partners: Engineering / Production / Planning / QA teams</a:t>
            </a:r>
          </a:p>
          <a:p>
            <a:pPr lvl="3"/>
            <a:r>
              <a:rPr lang="en-US" dirty="0"/>
              <a:t>Sites:  Engineering / Production / Planning / QA teams</a:t>
            </a:r>
          </a:p>
          <a:p>
            <a:pPr lvl="3"/>
            <a:r>
              <a:rPr lang="en-US" dirty="0"/>
              <a:t>Drive manufacturer’s: Engineering / QA / RTV teams</a:t>
            </a:r>
          </a:p>
          <a:p>
            <a:pPr lvl="1"/>
            <a:r>
              <a:rPr lang="en-US" dirty="0"/>
              <a:t>The Portal contains</a:t>
            </a:r>
          </a:p>
          <a:p>
            <a:pPr lvl="3"/>
            <a:r>
              <a:rPr lang="en-US" dirty="0"/>
              <a:t>Access to all platform data from all sites</a:t>
            </a:r>
          </a:p>
          <a:p>
            <a:pPr lvl="3"/>
            <a:r>
              <a:rPr lang="en-US" dirty="0"/>
              <a:t>Custom reports for each of our users (by function)</a:t>
            </a:r>
          </a:p>
          <a:p>
            <a:pPr lvl="3"/>
            <a:r>
              <a:rPr lang="en-US" dirty="0"/>
              <a:t>Automated reports for proactive data mining</a:t>
            </a:r>
          </a:p>
          <a:p>
            <a:pPr lvl="3"/>
            <a:r>
              <a:rPr lang="en-US" dirty="0"/>
              <a:t>All TeraSci documentation for online access</a:t>
            </a:r>
          </a:p>
          <a:p>
            <a:pPr lvl="3"/>
            <a:r>
              <a:rPr lang="en-US" dirty="0"/>
              <a:t>Data Freshness to see the </a:t>
            </a:r>
            <a:r>
              <a:rPr lang="en-US" dirty="0" err="1"/>
              <a:t>the</a:t>
            </a:r>
            <a:r>
              <a:rPr lang="en-US" dirty="0"/>
              <a:t> last updates</a:t>
            </a:r>
          </a:p>
          <a:p>
            <a:pPr lvl="1"/>
            <a:r>
              <a:rPr lang="en-US" dirty="0"/>
              <a:t>Portal Access is restricted to Specific Entities</a:t>
            </a:r>
          </a:p>
          <a:p>
            <a:pPr lvl="3"/>
            <a:r>
              <a:rPr lang="en-US" dirty="0"/>
              <a:t>Access is via Username &amp; Password</a:t>
            </a:r>
          </a:p>
          <a:p>
            <a:pPr lvl="3"/>
            <a:r>
              <a:rPr lang="en-US" dirty="0"/>
              <a:t>Users are restricted to only their data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C52839-F7AF-9389-56C2-60B61DB9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33104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0404-4CA0-4B07-A160-F8111EBC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TeraSci Site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7E437-914C-49B9-9DEE-0313F87EA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Site traffic starts at the Site Server</a:t>
            </a:r>
          </a:p>
          <a:p>
            <a:pPr lvl="1"/>
            <a:r>
              <a:rPr lang="en-US" dirty="0"/>
              <a:t>1st ethernet port (WAN) to the Internet &amp; back to TeraSci (secure access)</a:t>
            </a:r>
          </a:p>
          <a:p>
            <a:pPr lvl="1"/>
            <a:r>
              <a:rPr lang="en-US" dirty="0"/>
              <a:t>2nd ethernet port (LAN) to the test platforms (via site infrastructure)</a:t>
            </a:r>
          </a:p>
          <a:p>
            <a:r>
              <a:rPr lang="en-US" dirty="0"/>
              <a:t>Site Server Functions </a:t>
            </a:r>
          </a:p>
          <a:p>
            <a:pPr lvl="1"/>
            <a:r>
              <a:rPr lang="en-US" dirty="0"/>
              <a:t>MySQL Database</a:t>
            </a:r>
          </a:p>
          <a:p>
            <a:pPr lvl="1"/>
            <a:r>
              <a:rPr lang="en-US" dirty="0"/>
              <a:t>NFS File Server</a:t>
            </a:r>
          </a:p>
          <a:p>
            <a:pPr lvl="1"/>
            <a:r>
              <a:rPr lang="en-US" dirty="0"/>
              <a:t>SSH passthrough to all platforms</a:t>
            </a:r>
          </a:p>
          <a:p>
            <a:pPr lvl="1"/>
            <a:r>
              <a:rPr lang="en-US" dirty="0"/>
              <a:t>Site Server Hosts the WIP Ship function</a:t>
            </a:r>
          </a:p>
          <a:p>
            <a:r>
              <a:rPr lang="en-US" dirty="0"/>
              <a:t>See diagram below for the schematic overview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16D81-9A5D-D452-29B7-559A6C4B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77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TeraSci Site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821" y="1823640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97400" y="1942442"/>
            <a:ext cx="2863850" cy="43624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TeraSci Site Server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 rot="10800000" flipV="1">
            <a:off x="2558171" y="3720117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HDD/SDD  1</a:t>
            </a:r>
          </a:p>
        </p:txBody>
      </p:sp>
      <p:sp>
        <p:nvSpPr>
          <p:cNvPr id="6" name="Left Arrow 5"/>
          <p:cNvSpPr/>
          <p:nvPr/>
        </p:nvSpPr>
        <p:spPr>
          <a:xfrm rot="16200000">
            <a:off x="2691012" y="3171762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88110" y="2846727"/>
            <a:ext cx="6255889" cy="243755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Left Arrow 7"/>
          <p:cNvSpPr/>
          <p:nvPr/>
        </p:nvSpPr>
        <p:spPr>
          <a:xfrm rot="16200000">
            <a:off x="5764004" y="2370454"/>
            <a:ext cx="468040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Flowchart: Process 8"/>
          <p:cNvSpPr/>
          <p:nvPr/>
        </p:nvSpPr>
        <p:spPr>
          <a:xfrm rot="10800000" flipV="1">
            <a:off x="3772384" y="3724208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HDD/SSD 2</a:t>
            </a:r>
          </a:p>
        </p:txBody>
      </p:sp>
      <p:sp>
        <p:nvSpPr>
          <p:cNvPr id="10" name="Flowchart: Process 9"/>
          <p:cNvSpPr/>
          <p:nvPr/>
        </p:nvSpPr>
        <p:spPr>
          <a:xfrm rot="10800000" flipV="1">
            <a:off x="4904220" y="3702769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PSU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6082621" y="3715315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ODD</a:t>
            </a:r>
          </a:p>
        </p:txBody>
      </p:sp>
      <p:sp>
        <p:nvSpPr>
          <p:cNvPr id="12" name="Left Arrow 11"/>
          <p:cNvSpPr/>
          <p:nvPr/>
        </p:nvSpPr>
        <p:spPr>
          <a:xfrm rot="16200000">
            <a:off x="3912904" y="3158422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>
            <a:off x="5043738" y="3136985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Left Arrow 13"/>
          <p:cNvSpPr/>
          <p:nvPr/>
        </p:nvSpPr>
        <p:spPr>
          <a:xfrm rot="16200000">
            <a:off x="6218777" y="3145081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Flowchart: Process 14"/>
          <p:cNvSpPr/>
          <p:nvPr/>
        </p:nvSpPr>
        <p:spPr>
          <a:xfrm>
            <a:off x="7280497" y="3695131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Battery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8533129" y="3702770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Galileo GUI</a:t>
            </a:r>
          </a:p>
        </p:txBody>
      </p:sp>
      <p:sp>
        <p:nvSpPr>
          <p:cNvPr id="17" name="Left Arrow 16"/>
          <p:cNvSpPr/>
          <p:nvPr/>
        </p:nvSpPr>
        <p:spPr>
          <a:xfrm rot="16200000">
            <a:off x="7398514" y="3134265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Left Arrow 17"/>
          <p:cNvSpPr/>
          <p:nvPr/>
        </p:nvSpPr>
        <p:spPr>
          <a:xfrm rot="16200000">
            <a:off x="8795092" y="4389919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lowchart: Process 18"/>
          <p:cNvSpPr/>
          <p:nvPr/>
        </p:nvSpPr>
        <p:spPr>
          <a:xfrm rot="10800000" flipV="1">
            <a:off x="2560003" y="4479714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HDD Test Rack</a:t>
            </a:r>
          </a:p>
        </p:txBody>
      </p:sp>
      <p:sp>
        <p:nvSpPr>
          <p:cNvPr id="20" name="Flowchart: Process 19"/>
          <p:cNvSpPr/>
          <p:nvPr/>
        </p:nvSpPr>
        <p:spPr>
          <a:xfrm rot="10800000" flipV="1">
            <a:off x="3772383" y="4479714"/>
            <a:ext cx="914400" cy="5680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HDD Test Rack</a:t>
            </a:r>
          </a:p>
        </p:txBody>
      </p:sp>
      <p:sp>
        <p:nvSpPr>
          <p:cNvPr id="21" name="Flowchart: Process 20"/>
          <p:cNvSpPr/>
          <p:nvPr/>
        </p:nvSpPr>
        <p:spPr>
          <a:xfrm rot="10800000" flipV="1">
            <a:off x="4841371" y="5324316"/>
            <a:ext cx="914400" cy="2000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SSD PCIe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Left Arrow 21"/>
          <p:cNvSpPr/>
          <p:nvPr/>
        </p:nvSpPr>
        <p:spPr>
          <a:xfrm rot="16200000">
            <a:off x="8703134" y="3145080"/>
            <a:ext cx="647065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276850" y="4753606"/>
            <a:ext cx="4400550" cy="110909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 rot="10800000" flipV="1">
            <a:off x="8112498" y="5338571"/>
            <a:ext cx="914400" cy="23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Tablet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Flowchart: Process 24"/>
          <p:cNvSpPr/>
          <p:nvPr/>
        </p:nvSpPr>
        <p:spPr>
          <a:xfrm rot="10800000" flipV="1">
            <a:off x="7027296" y="5324317"/>
            <a:ext cx="914400" cy="23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HDD USB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Left Arrow 25"/>
          <p:cNvSpPr/>
          <p:nvPr/>
        </p:nvSpPr>
        <p:spPr>
          <a:xfrm rot="16200000">
            <a:off x="5098278" y="4959691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7" name="Left Arrow 26"/>
          <p:cNvSpPr/>
          <p:nvPr/>
        </p:nvSpPr>
        <p:spPr>
          <a:xfrm rot="16200000">
            <a:off x="6195068" y="4959691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Left Arrow 27"/>
          <p:cNvSpPr/>
          <p:nvPr/>
        </p:nvSpPr>
        <p:spPr>
          <a:xfrm rot="16200000">
            <a:off x="7252986" y="4978867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Left Arrow 28"/>
          <p:cNvSpPr/>
          <p:nvPr/>
        </p:nvSpPr>
        <p:spPr>
          <a:xfrm rot="16200000">
            <a:off x="8331732" y="4959691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8159593" y="1869858"/>
            <a:ext cx="914400" cy="5679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WIP Ship</a:t>
            </a:r>
          </a:p>
        </p:txBody>
      </p:sp>
      <p:sp>
        <p:nvSpPr>
          <p:cNvPr id="31" name="Left Arrow 30"/>
          <p:cNvSpPr/>
          <p:nvPr/>
        </p:nvSpPr>
        <p:spPr>
          <a:xfrm rot="10800000">
            <a:off x="7479794" y="1940989"/>
            <a:ext cx="679799" cy="484505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" name="Flowchart: Process 31"/>
          <p:cNvSpPr/>
          <p:nvPr/>
        </p:nvSpPr>
        <p:spPr>
          <a:xfrm rot="10800000" flipV="1">
            <a:off x="5942094" y="5324316"/>
            <a:ext cx="914400" cy="23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SSD NVMe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Flowchart: Process 32"/>
          <p:cNvSpPr/>
          <p:nvPr/>
        </p:nvSpPr>
        <p:spPr>
          <a:xfrm rot="10800000" flipV="1">
            <a:off x="9202118" y="5335320"/>
            <a:ext cx="914400" cy="23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Whole Unit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Left Arrow 33"/>
          <p:cNvSpPr/>
          <p:nvPr/>
        </p:nvSpPr>
        <p:spPr>
          <a:xfrm rot="16200000">
            <a:off x="9380041" y="4964812"/>
            <a:ext cx="475931" cy="253319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Cloud 34"/>
          <p:cNvSpPr/>
          <p:nvPr/>
        </p:nvSpPr>
        <p:spPr>
          <a:xfrm>
            <a:off x="2705944" y="1821291"/>
            <a:ext cx="1220470" cy="7239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  <p:sp>
        <p:nvSpPr>
          <p:cNvPr id="36" name="Left Arrow 35"/>
          <p:cNvSpPr/>
          <p:nvPr/>
        </p:nvSpPr>
        <p:spPr>
          <a:xfrm rot="10800000">
            <a:off x="3836455" y="1878204"/>
            <a:ext cx="769758" cy="527403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2C766788-1A8F-1CA9-3CC1-6FF08FF0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92848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E900-D615-4BF4-9500-33628F15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WAN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F8BC8-12A2-4D7B-9AE8-3B4A2406D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TeraSci Internet security requirements</a:t>
            </a:r>
          </a:p>
          <a:p>
            <a:pPr lvl="1"/>
            <a:r>
              <a:rPr lang="en-US" dirty="0"/>
              <a:t>Site must open 1 outbound port</a:t>
            </a:r>
          </a:p>
          <a:p>
            <a:pPr lvl="1"/>
            <a:r>
              <a:rPr lang="en-US" dirty="0"/>
              <a:t>Outbound port will connect only to the TeraSci IP</a:t>
            </a:r>
          </a:p>
          <a:p>
            <a:pPr lvl="1"/>
            <a:r>
              <a:rPr lang="en-US" dirty="0"/>
              <a:t>Site should not open any inbound ports</a:t>
            </a:r>
          </a:p>
          <a:p>
            <a:r>
              <a:rPr lang="en-US" dirty="0"/>
              <a:t>Communication is via reverse SSH tunnel</a:t>
            </a:r>
          </a:p>
          <a:p>
            <a:pPr lvl="1"/>
            <a:r>
              <a:rPr lang="en-US" dirty="0"/>
              <a:t>Communication is established by the site server back to HQ</a:t>
            </a:r>
          </a:p>
          <a:p>
            <a:pPr lvl="2"/>
            <a:r>
              <a:rPr lang="en-US" dirty="0"/>
              <a:t>Site Server and HQ paired Container are Linux based systems</a:t>
            </a:r>
          </a:p>
          <a:p>
            <a:pPr lvl="2"/>
            <a:r>
              <a:rPr lang="en-US" dirty="0"/>
              <a:t>Site Server can only connect to the paired server at HQ</a:t>
            </a:r>
          </a:p>
          <a:p>
            <a:pPr lvl="3"/>
            <a:r>
              <a:rPr lang="en-US" dirty="0"/>
              <a:t>Com traffic is secured via unique shared keys</a:t>
            </a:r>
          </a:p>
          <a:p>
            <a:pPr lvl="3"/>
            <a:r>
              <a:rPr lang="en-US" dirty="0"/>
              <a:t>Com traffic is restricted to Point to Point connection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3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AEA4F-A8DB-4485-95C3-1BD91C9BD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Ethernet Infrastructure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B8701-C010-45BE-AB8B-17BA27AC0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to platform communication is via site infrastructure</a:t>
            </a:r>
          </a:p>
          <a:p>
            <a:pPr lvl="1"/>
            <a:r>
              <a:rPr lang="en-US" dirty="0"/>
              <a:t>Site provides a VLAN for TeraSci traffic (security)</a:t>
            </a:r>
          </a:p>
          <a:p>
            <a:pPr lvl="1"/>
            <a:r>
              <a:rPr lang="en-US" dirty="0"/>
              <a:t>Site Provides Cables and Switches from Site Server to work area</a:t>
            </a:r>
          </a:p>
          <a:p>
            <a:r>
              <a:rPr lang="en-US" dirty="0"/>
              <a:t>Test Platforms are computers running Linux Debian</a:t>
            </a:r>
          </a:p>
          <a:p>
            <a:pPr lvl="1"/>
            <a:r>
              <a:rPr lang="en-US" dirty="0"/>
              <a:t>Each test platform must connect back to the Site Server</a:t>
            </a:r>
          </a:p>
          <a:p>
            <a:pPr lvl="2"/>
            <a:r>
              <a:rPr lang="en-US" dirty="0"/>
              <a:t>Network traffic: 2K to 5K Text files, typically less than 50K bytes per hour</a:t>
            </a:r>
          </a:p>
          <a:p>
            <a:pPr lvl="1"/>
            <a:r>
              <a:rPr lang="en-US" dirty="0"/>
              <a:t>All test platforms support SSH sessions</a:t>
            </a:r>
          </a:p>
          <a:p>
            <a:pPr lvl="2"/>
            <a:r>
              <a:rPr lang="en-US" dirty="0"/>
              <a:t>TeraSci engineering uses SSH for:</a:t>
            </a:r>
          </a:p>
          <a:p>
            <a:pPr lvl="3"/>
            <a:r>
              <a:rPr lang="en-US" dirty="0"/>
              <a:t>Remote training, operator support &amp; operator monitoring</a:t>
            </a:r>
          </a:p>
          <a:p>
            <a:pPr lvl="3"/>
            <a:r>
              <a:rPr lang="en-US" dirty="0"/>
              <a:t>Remote troubleshooting &amp; maintenance of the hardware</a:t>
            </a:r>
          </a:p>
          <a:p>
            <a:pPr lvl="3"/>
            <a:r>
              <a:rPr lang="en-US" dirty="0"/>
              <a:t>Remote software updates, debug &amp; product troubleshooting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9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1160</Words>
  <Application>Microsoft Office PowerPoint</Application>
  <PresentationFormat>Widescreen</PresentationFormat>
  <Paragraphs>194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TeraSci Internet Infrastructure </vt:lpstr>
      <vt:lpstr>TeraSci Internet Connections</vt:lpstr>
      <vt:lpstr>TeraSci DB Central</vt:lpstr>
      <vt:lpstr>TeraSci Portal</vt:lpstr>
      <vt:lpstr>TeraSci Site Deployment</vt:lpstr>
      <vt:lpstr>TeraSci Site Deployment</vt:lpstr>
      <vt:lpstr>Internet WAN Traffic</vt:lpstr>
      <vt:lpstr>Site Ethernet Infrastructure</vt:lpstr>
      <vt:lpstr>TeraSci Test Philosophy</vt:lpstr>
      <vt:lpstr>Commodity Level Reports</vt:lpstr>
      <vt:lpstr>Revision Controls</vt:lpstr>
      <vt:lpstr>Automated Analysis &amp; Monitoring</vt:lpstr>
      <vt:lpstr>WIP Ship</vt:lpstr>
      <vt:lpstr>Datamart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James</cp:lastModifiedBy>
  <cp:revision>13</cp:revision>
  <dcterms:created xsi:type="dcterms:W3CDTF">2024-06-20T18:22:19Z</dcterms:created>
  <dcterms:modified xsi:type="dcterms:W3CDTF">2024-06-26T15:11:19Z</dcterms:modified>
</cp:coreProperties>
</file>